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1" r:id="rId4"/>
    <p:sldId id="286" r:id="rId5"/>
    <p:sldId id="315" r:id="rId6"/>
    <p:sldId id="314" r:id="rId7"/>
    <p:sldId id="311" r:id="rId8"/>
    <p:sldId id="310" r:id="rId9"/>
    <p:sldId id="303" r:id="rId10"/>
    <p:sldId id="284" r:id="rId11"/>
    <p:sldId id="306" r:id="rId12"/>
    <p:sldId id="257" r:id="rId13"/>
    <p:sldId id="295" r:id="rId14"/>
    <p:sldId id="298" r:id="rId15"/>
    <p:sldId id="301" r:id="rId16"/>
    <p:sldId id="302" r:id="rId17"/>
    <p:sldId id="287" r:id="rId18"/>
    <p:sldId id="291" r:id="rId19"/>
    <p:sldId id="285" r:id="rId20"/>
    <p:sldId id="296" r:id="rId21"/>
    <p:sldId id="299" r:id="rId22"/>
    <p:sldId id="282" r:id="rId23"/>
    <p:sldId id="288" r:id="rId24"/>
    <p:sldId id="30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ubik" panose="020B0604020202020204" charset="-79"/>
      <p:regular r:id="rId31"/>
    </p:embeddedFont>
    <p:embeddedFont>
      <p:font typeface="Rubik Bold" panose="020B0604020202020204" charset="-79"/>
      <p:regular r:id="rId32"/>
    </p:embeddedFont>
    <p:embeddedFont>
      <p:font typeface="Rubik Medium" panose="020B0604020202020204" charset="-79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88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4" d="100"/>
          <a:sy n="54" d="100"/>
        </p:scale>
        <p:origin x="77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49FE0-7FCB-403C-897E-071F8FA713D2}" type="datetimeFigureOut">
              <a:t>05.05.2022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6E89E-63FE-4300-AE7A-E7607D6D8F8E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94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Systemumgebungen</a:t>
            </a:r>
            <a:r>
              <a:rPr lang="en-US" dirty="0">
                <a:ea typeface="Calibri"/>
                <a:cs typeface="Calibri"/>
              </a:rPr>
              <a:t>: </a:t>
            </a:r>
          </a:p>
          <a:p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Omlox</a:t>
            </a:r>
            <a:r>
              <a:rPr lang="en-US" dirty="0">
                <a:ea typeface="Calibri"/>
                <a:cs typeface="Calibri"/>
              </a:rPr>
              <a:t> PC Service</a:t>
            </a:r>
          </a:p>
          <a:p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Omlox</a:t>
            </a:r>
            <a:r>
              <a:rPr lang="en-US" dirty="0">
                <a:ea typeface="Calibri"/>
                <a:cs typeface="Calibri"/>
              </a:rPr>
              <a:t> HUB</a:t>
            </a:r>
          </a:p>
          <a:p>
            <a:r>
              <a:rPr lang="en-US" dirty="0">
                <a:ea typeface="Calibri"/>
                <a:cs typeface="Calibri"/>
              </a:rPr>
              <a:t>- Google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6E89E-63FE-4300-AE7A-E7607D6D8F8E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0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UC1: </a:t>
            </a:r>
            <a:r>
              <a:rPr lang="en-US" dirty="0" err="1">
                <a:ea typeface="Calibri"/>
                <a:cs typeface="Calibri"/>
              </a:rPr>
              <a:t>benutztes</a:t>
            </a:r>
            <a:r>
              <a:rPr lang="en-US" dirty="0">
                <a:ea typeface="Calibri"/>
                <a:cs typeface="Calibri"/>
              </a:rPr>
              <a:t> PC-</a:t>
            </a:r>
            <a:r>
              <a:rPr lang="en-US" dirty="0" err="1">
                <a:ea typeface="Calibri"/>
                <a:cs typeface="Calibri"/>
              </a:rPr>
              <a:t>Gerät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wird</a:t>
            </a:r>
            <a:r>
              <a:rPr lang="en-US" dirty="0">
                <a:ea typeface="Calibri"/>
                <a:cs typeface="Calibri"/>
              </a:rPr>
              <a:t> dem </a:t>
            </a:r>
            <a:r>
              <a:rPr lang="en-US" dirty="0" err="1">
                <a:ea typeface="Calibri"/>
                <a:cs typeface="Calibri"/>
              </a:rPr>
              <a:t>OmloxHub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hinzugefügt</a:t>
            </a:r>
          </a:p>
          <a:p>
            <a:r>
              <a:rPr lang="en-US" dirty="0">
                <a:ea typeface="Calibri"/>
                <a:cs typeface="Calibri"/>
              </a:rPr>
              <a:t>UC2: </a:t>
            </a:r>
            <a:r>
              <a:rPr lang="en-US" dirty="0" err="1">
                <a:ea typeface="Calibri"/>
                <a:cs typeface="Calibri"/>
              </a:rPr>
              <a:t>benutztes</a:t>
            </a:r>
            <a:r>
              <a:rPr lang="en-US" dirty="0">
                <a:ea typeface="Calibri"/>
                <a:cs typeface="Calibri"/>
              </a:rPr>
              <a:t> PC </a:t>
            </a:r>
            <a:r>
              <a:rPr lang="en-US" dirty="0" err="1">
                <a:ea typeface="Calibri"/>
                <a:cs typeface="Calibri"/>
              </a:rPr>
              <a:t>Gerät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wird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vom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OmloxHUb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6E89E-63FE-4300-AE7A-E7607D6D8F8E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26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UC3: Es </a:t>
            </a:r>
            <a:r>
              <a:rPr lang="en-US" dirty="0" err="1">
                <a:ea typeface="Calibri"/>
                <a:cs typeface="Calibri"/>
              </a:rPr>
              <a:t>wird</a:t>
            </a:r>
            <a:r>
              <a:rPr lang="en-US" dirty="0">
                <a:ea typeface="Calibri"/>
                <a:cs typeface="Calibri"/>
              </a:rPr>
              <a:t> der Ort des PC-</a:t>
            </a:r>
            <a:r>
              <a:rPr lang="en-US" dirty="0" err="1">
                <a:ea typeface="Calibri"/>
                <a:cs typeface="Calibri"/>
              </a:rPr>
              <a:t>Geräts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abgefragt</a:t>
            </a:r>
          </a:p>
          <a:p>
            <a:r>
              <a:rPr lang="en-US" dirty="0">
                <a:ea typeface="Calibri"/>
                <a:cs typeface="Calibri"/>
              </a:rPr>
              <a:t>UC4: Es </a:t>
            </a:r>
            <a:r>
              <a:rPr lang="en-US" dirty="0" err="1">
                <a:ea typeface="Calibri"/>
                <a:cs typeface="Calibri"/>
              </a:rPr>
              <a:t>wird</a:t>
            </a:r>
            <a:r>
              <a:rPr lang="en-US" dirty="0">
                <a:ea typeface="Calibri"/>
                <a:cs typeface="Calibri"/>
              </a:rPr>
              <a:t> der Ort von </a:t>
            </a:r>
            <a:r>
              <a:rPr lang="en-US" dirty="0" err="1">
                <a:ea typeface="Calibri"/>
                <a:cs typeface="Calibri"/>
              </a:rPr>
              <a:t>anderen</a:t>
            </a:r>
            <a:r>
              <a:rPr lang="en-US" dirty="0">
                <a:ea typeface="Calibri"/>
                <a:cs typeface="Calibri"/>
              </a:rPr>
              <a:t> PC-</a:t>
            </a:r>
            <a:r>
              <a:rPr lang="en-US" dirty="0" err="1">
                <a:ea typeface="Calibri"/>
                <a:cs typeface="Calibri"/>
              </a:rPr>
              <a:t>Geräten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abgefragt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6E89E-63FE-4300-AE7A-E7607D6D8F8E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9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UC5: </a:t>
            </a:r>
            <a:r>
              <a:rPr lang="en-US" dirty="0" err="1">
                <a:ea typeface="Calibri"/>
                <a:cs typeface="Calibri"/>
              </a:rPr>
              <a:t>Möglichkeit</a:t>
            </a:r>
            <a:r>
              <a:rPr lang="en-US" dirty="0">
                <a:ea typeface="Calibri"/>
                <a:cs typeface="Calibri"/>
              </a:rPr>
              <a:t> die </a:t>
            </a:r>
            <a:r>
              <a:rPr lang="en-US" dirty="0" err="1">
                <a:ea typeface="Calibri"/>
                <a:cs typeface="Calibri"/>
              </a:rPr>
              <a:t>userdocumentation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einzusehen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6E89E-63FE-4300-AE7A-E7607D6D8F8E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57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nf20165@lehre.dhbw-stuttgart.de" TargetMode="External"/><Relationship Id="rId2" Type="http://schemas.openxmlformats.org/officeDocument/2006/relationships/hyperlink" Target="mailto:inf20101@lehre.dhbw-Stuttgart.d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inf20101@lehre.dhbw-Stuttgart.d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mailto:inf20015@lehre.dhbw-stuttgart.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497630">
            <a:off x="12726927" y="-435644"/>
            <a:ext cx="7821318" cy="13147373"/>
          </a:xfrm>
          <a:prstGeom prst="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D7DE90F-5279-49B8-B196-9E1F1C8DD3FF}"/>
              </a:ext>
            </a:extLst>
          </p:cNvPr>
          <p:cNvSpPr/>
          <p:nvPr/>
        </p:nvSpPr>
        <p:spPr>
          <a:xfrm>
            <a:off x="10097255" y="3029247"/>
            <a:ext cx="6903066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1587569" y="8417452"/>
            <a:ext cx="6265691" cy="32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80"/>
              </a:lnSpc>
              <a:spcBef>
                <a:spcPct val="0"/>
              </a:spcBef>
            </a:pPr>
            <a:r>
              <a:rPr lang="en-US" sz="2150" u="none" err="1">
                <a:solidFill>
                  <a:srgbClr val="FFFFFF"/>
                </a:solidFill>
                <a:latin typeface="Rubik"/>
              </a:rPr>
              <a:t>Mit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uns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schafft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es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Ihr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Unternehmen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hoch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 </a:t>
            </a:r>
            <a:r>
              <a:rPr lang="en-US" sz="2150" u="none" err="1">
                <a:solidFill>
                  <a:srgbClr val="FFFFFF"/>
                </a:solidFill>
                <a:latin typeface="Rubik"/>
              </a:rPr>
              <a:t>hinaus</a:t>
            </a:r>
            <a:r>
              <a:rPr lang="en-US" sz="2150" u="none">
                <a:solidFill>
                  <a:srgbClr val="FFFFFF"/>
                </a:solidFill>
                <a:latin typeface="Rubik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5463" y="3314700"/>
            <a:ext cx="9296399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76"/>
              </a:lnSpc>
            </a:pPr>
            <a:r>
              <a:rPr lang="en-US" sz="7200" err="1">
                <a:solidFill>
                  <a:srgbClr val="000000"/>
                </a:solidFill>
                <a:latin typeface="Rubik Bold"/>
              </a:rPr>
              <a:t>Omlox</a:t>
            </a:r>
            <a:r>
              <a:rPr lang="en-US" sz="7200">
                <a:solidFill>
                  <a:srgbClr val="000000"/>
                </a:solidFill>
                <a:latin typeface="Rubik Bold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Rubik Bold"/>
              </a:rPr>
              <a:t>als</a:t>
            </a:r>
            <a:r>
              <a:rPr lang="en-US" sz="7200">
                <a:solidFill>
                  <a:srgbClr val="000000"/>
                </a:solidFill>
                <a:latin typeface="Rubik Bold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Rubik Bold"/>
              </a:rPr>
              <a:t>Standortverwaltung</a:t>
            </a:r>
            <a:r>
              <a:rPr lang="en-US" sz="7200">
                <a:solidFill>
                  <a:srgbClr val="000000"/>
                </a:solidFill>
                <a:latin typeface="Rubik Bold"/>
              </a:rPr>
              <a:t> für den Windows PC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65463" y="849856"/>
            <a:ext cx="4134662" cy="548118"/>
            <a:chOff x="0" y="0"/>
            <a:chExt cx="5512883" cy="730824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897198" y="127287"/>
              <a:ext cx="4615685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1D3880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1D3880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1D3880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1D3880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1D3880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1D3880"/>
                </a:solidFill>
                <a:latin typeface="Rubik Bold"/>
              </a:endParaRPr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F81950D4-74F1-4182-B6F9-647AEDE5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579" y="3248219"/>
            <a:ext cx="6402417" cy="4134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2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Rubik Bold"/>
              </a:rPr>
              <a:t>Software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5903" y="5177529"/>
            <a:ext cx="5054501" cy="3165020"/>
            <a:chOff x="0" y="-9525"/>
            <a:chExt cx="6739334" cy="4220027"/>
          </a:xfrm>
        </p:grpSpPr>
        <p:sp>
          <p:nvSpPr>
            <p:cNvPr id="10" name="AutoShape 10"/>
            <p:cNvSpPr/>
            <p:nvPr/>
          </p:nvSpPr>
          <p:spPr>
            <a:xfrm>
              <a:off x="230395" y="2179907"/>
              <a:ext cx="5853744" cy="0"/>
            </a:xfrm>
            <a:prstGeom prst="line">
              <a:avLst/>
            </a:prstGeom>
            <a:ln w="63500" cap="rnd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2179907"/>
              <a:ext cx="6314535" cy="0"/>
            </a:xfrm>
            <a:prstGeom prst="line">
              <a:avLst/>
            </a:prstGeom>
            <a:ln w="63500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30395" y="2600915"/>
              <a:ext cx="6314535" cy="160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de-DE" sz="2424">
                  <a:solidFill>
                    <a:srgbClr val="000000"/>
                  </a:solidFill>
                  <a:latin typeface="Rubik"/>
                </a:rPr>
                <a:t>Kann im </a:t>
              </a:r>
              <a:r>
                <a:rPr lang="de-DE" sz="2424" err="1">
                  <a:solidFill>
                    <a:srgbClr val="000000"/>
                  </a:solidFill>
                  <a:latin typeface="Rubik"/>
                </a:rPr>
                <a:t>Github</a:t>
              </a:r>
              <a:r>
                <a:rPr lang="de-DE" sz="2424">
                  <a:solidFill>
                    <a:srgbClr val="000000"/>
                  </a:solidFill>
                  <a:latin typeface="Rubik"/>
                </a:rPr>
                <a:t> Release runtergeladen und installiert werden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0395" y="-9525"/>
              <a:ext cx="6508939" cy="77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de-DE" sz="3900" u="none">
                  <a:solidFill>
                    <a:srgbClr val="000000"/>
                  </a:solidFill>
                  <a:latin typeface="Rubik Bold"/>
                </a:rPr>
                <a:t>Online verfügbar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6209" y="5177529"/>
            <a:ext cx="5048643" cy="2344282"/>
            <a:chOff x="0" y="-9525"/>
            <a:chExt cx="6731524" cy="3125709"/>
          </a:xfrm>
        </p:grpSpPr>
        <p:sp>
          <p:nvSpPr>
            <p:cNvPr id="15" name="AutoShape 15"/>
            <p:cNvSpPr/>
            <p:nvPr/>
          </p:nvSpPr>
          <p:spPr>
            <a:xfrm>
              <a:off x="0" y="2179907"/>
              <a:ext cx="6314535" cy="0"/>
            </a:xfrm>
            <a:prstGeom prst="line">
              <a:avLst/>
            </a:prstGeom>
            <a:ln w="63500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222585" y="2600915"/>
              <a:ext cx="6091949" cy="515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Daten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sind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im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Web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gespeichert</a:t>
              </a:r>
              <a:endParaRPr lang="en-US" sz="2424">
                <a:solidFill>
                  <a:srgbClr val="000000"/>
                </a:solidFill>
                <a:latin typeface="Rubik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2585" y="-9525"/>
              <a:ext cx="650893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00000"/>
                  </a:solidFill>
                  <a:latin typeface="Rubik Bold"/>
                </a:rPr>
                <a:t>Online Speicher</a:t>
              </a:r>
              <a:endParaRPr lang="en-US" sz="4500" u="none">
                <a:solidFill>
                  <a:srgbClr val="000000"/>
                </a:solidFill>
                <a:latin typeface="Rubik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58790" y="5233816"/>
            <a:ext cx="4735901" cy="2761795"/>
            <a:chOff x="0" y="-9525"/>
            <a:chExt cx="6314535" cy="3682393"/>
          </a:xfrm>
        </p:grpSpPr>
        <p:sp>
          <p:nvSpPr>
            <p:cNvPr id="19" name="AutoShape 19"/>
            <p:cNvSpPr/>
            <p:nvPr/>
          </p:nvSpPr>
          <p:spPr>
            <a:xfrm>
              <a:off x="0" y="2104858"/>
              <a:ext cx="6314535" cy="0"/>
            </a:xfrm>
            <a:prstGeom prst="line">
              <a:avLst/>
            </a:prstGeom>
            <a:ln w="63500" cap="flat">
              <a:solidFill>
                <a:srgbClr val="1D388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91741" y="2610440"/>
              <a:ext cx="5485476" cy="1062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Standorte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sind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über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 alle PC’s </a:t>
              </a: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abrufbar</a:t>
              </a:r>
              <a:endParaRPr lang="en-US" sz="2424">
                <a:solidFill>
                  <a:srgbClr val="000000"/>
                </a:solidFill>
                <a:latin typeface="Rubik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91741" y="-9525"/>
              <a:ext cx="6022794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de-DE" sz="4500" u="none">
                  <a:solidFill>
                    <a:srgbClr val="000000"/>
                  </a:solidFill>
                  <a:latin typeface="Rubik Bold"/>
                </a:rPr>
                <a:t>Synchronisiert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63A8D53-C503-4AC6-9558-ED487C9B1C37}"/>
              </a:ext>
            </a:extLst>
          </p:cNvPr>
          <p:cNvGrpSpPr/>
          <p:nvPr/>
        </p:nvGrpSpPr>
        <p:grpSpPr>
          <a:xfrm>
            <a:off x="2778626" y="3207563"/>
            <a:ext cx="1381850" cy="1437348"/>
            <a:chOff x="1028700" y="3207563"/>
            <a:chExt cx="1381850" cy="1437348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3207563"/>
              <a:ext cx="1381850" cy="1437348"/>
              <a:chOff x="0" y="0"/>
              <a:chExt cx="676908" cy="70409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676908" cy="704094"/>
              </a:xfrm>
              <a:custGeom>
                <a:avLst/>
                <a:gdLst/>
                <a:ahLst/>
                <a:cxnLst/>
                <a:rect l="l" t="t" r="r" b="b"/>
                <a:pathLst>
                  <a:path w="676908" h="704094">
                    <a:moveTo>
                      <a:pt x="552447" y="704094"/>
                    </a:moveTo>
                    <a:lnTo>
                      <a:pt x="124460" y="704094"/>
                    </a:lnTo>
                    <a:cubicBezTo>
                      <a:pt x="55880" y="704094"/>
                      <a:pt x="0" y="648214"/>
                      <a:pt x="0" y="5796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2448" y="0"/>
                    </a:lnTo>
                    <a:cubicBezTo>
                      <a:pt x="621028" y="0"/>
                      <a:pt x="676908" y="55880"/>
                      <a:pt x="676908" y="124460"/>
                    </a:cubicBezTo>
                    <a:lnTo>
                      <a:pt x="676908" y="579634"/>
                    </a:lnTo>
                    <a:cubicBezTo>
                      <a:pt x="676908" y="648214"/>
                      <a:pt x="621028" y="704094"/>
                      <a:pt x="552448" y="704094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481BC950-124C-466E-BD25-0ED60E2C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28894" y="3426801"/>
              <a:ext cx="1181462" cy="998872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595464D-2808-4AD9-AA9A-CEFEFF4D4EFB}"/>
              </a:ext>
            </a:extLst>
          </p:cNvPr>
          <p:cNvGrpSpPr/>
          <p:nvPr/>
        </p:nvGrpSpPr>
        <p:grpSpPr>
          <a:xfrm>
            <a:off x="8453075" y="3207563"/>
            <a:ext cx="1381850" cy="1437348"/>
            <a:chOff x="6703148" y="3207563"/>
            <a:chExt cx="1381850" cy="1437348"/>
          </a:xfrm>
        </p:grpSpPr>
        <p:grpSp>
          <p:nvGrpSpPr>
            <p:cNvPr id="4" name="Group 4"/>
            <p:cNvGrpSpPr/>
            <p:nvPr/>
          </p:nvGrpSpPr>
          <p:grpSpPr>
            <a:xfrm>
              <a:off x="6703148" y="3207563"/>
              <a:ext cx="1381850" cy="1437348"/>
              <a:chOff x="0" y="0"/>
              <a:chExt cx="676908" cy="7040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6908" cy="704094"/>
              </a:xfrm>
              <a:custGeom>
                <a:avLst/>
                <a:gdLst/>
                <a:ahLst/>
                <a:cxnLst/>
                <a:rect l="l" t="t" r="r" b="b"/>
                <a:pathLst>
                  <a:path w="676908" h="704094">
                    <a:moveTo>
                      <a:pt x="552447" y="704094"/>
                    </a:moveTo>
                    <a:lnTo>
                      <a:pt x="124460" y="704094"/>
                    </a:lnTo>
                    <a:cubicBezTo>
                      <a:pt x="55880" y="704094"/>
                      <a:pt x="0" y="648214"/>
                      <a:pt x="0" y="5796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2448" y="0"/>
                    </a:lnTo>
                    <a:cubicBezTo>
                      <a:pt x="621028" y="0"/>
                      <a:pt x="676908" y="55880"/>
                      <a:pt x="676908" y="124460"/>
                    </a:cubicBezTo>
                    <a:lnTo>
                      <a:pt x="676908" y="579634"/>
                    </a:lnTo>
                    <a:cubicBezTo>
                      <a:pt x="676908" y="648214"/>
                      <a:pt x="621028" y="704094"/>
                      <a:pt x="552448" y="704094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FE855774-9094-4561-861E-7ADC9AB9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75402" y="3412134"/>
              <a:ext cx="1237342" cy="998872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7D6E9EC-F6C5-411E-B2E7-033309C9F39D}"/>
              </a:ext>
            </a:extLst>
          </p:cNvPr>
          <p:cNvGrpSpPr/>
          <p:nvPr/>
        </p:nvGrpSpPr>
        <p:grpSpPr>
          <a:xfrm>
            <a:off x="13743724" y="3207563"/>
            <a:ext cx="1381850" cy="1437348"/>
            <a:chOff x="12293159" y="3207563"/>
            <a:chExt cx="1381850" cy="1437348"/>
          </a:xfrm>
        </p:grpSpPr>
        <p:grpSp>
          <p:nvGrpSpPr>
            <p:cNvPr id="6" name="Group 6"/>
            <p:cNvGrpSpPr/>
            <p:nvPr/>
          </p:nvGrpSpPr>
          <p:grpSpPr>
            <a:xfrm>
              <a:off x="12293159" y="3207563"/>
              <a:ext cx="1381850" cy="1437348"/>
              <a:chOff x="0" y="0"/>
              <a:chExt cx="676908" cy="70409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76908" cy="704094"/>
              </a:xfrm>
              <a:custGeom>
                <a:avLst/>
                <a:gdLst/>
                <a:ahLst/>
                <a:cxnLst/>
                <a:rect l="l" t="t" r="r" b="b"/>
                <a:pathLst>
                  <a:path w="676908" h="704094">
                    <a:moveTo>
                      <a:pt x="552447" y="704094"/>
                    </a:moveTo>
                    <a:lnTo>
                      <a:pt x="124460" y="704094"/>
                    </a:lnTo>
                    <a:cubicBezTo>
                      <a:pt x="55880" y="704094"/>
                      <a:pt x="0" y="648214"/>
                      <a:pt x="0" y="5796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2448" y="0"/>
                    </a:lnTo>
                    <a:cubicBezTo>
                      <a:pt x="621028" y="0"/>
                      <a:pt x="676908" y="55880"/>
                      <a:pt x="676908" y="124460"/>
                    </a:cubicBezTo>
                    <a:lnTo>
                      <a:pt x="676908" y="579634"/>
                    </a:lnTo>
                    <a:cubicBezTo>
                      <a:pt x="676908" y="648214"/>
                      <a:pt x="621028" y="704094"/>
                      <a:pt x="552448" y="704094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9B57AFF1-C217-41C5-B1F0-9B386C26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2424721" y="3366135"/>
              <a:ext cx="1118726" cy="1118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60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07617" y="7741559"/>
            <a:ext cx="1230442" cy="10111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34738" y="3781823"/>
            <a:ext cx="1205744" cy="12442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45693" y="7648615"/>
            <a:ext cx="1254091" cy="11970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02907" y="3781823"/>
            <a:ext cx="1235152" cy="12442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44067" y="4833257"/>
            <a:ext cx="1186560" cy="117577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6347498"/>
            <a:ext cx="2817294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Behalten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 Sie den </a:t>
            </a: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Überblick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über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 diverse </a:t>
            </a: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Geräte</a:t>
            </a:r>
            <a:endParaRPr lang="en-US" sz="2700" u="none" spc="24" err="1">
              <a:solidFill>
                <a:srgbClr val="1D3880"/>
              </a:solidFill>
              <a:latin typeface="Rubik Medium"/>
              <a:cs typeface="Rubik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08630" y="3787774"/>
            <a:ext cx="3403770" cy="9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0"/>
              </a:lnSpc>
              <a:spcBef>
                <a:spcPct val="0"/>
              </a:spcBef>
            </a:pPr>
            <a:r>
              <a:rPr lang="en-US" sz="2700" spc="18">
                <a:solidFill>
                  <a:srgbClr val="1D3880"/>
                </a:solidFill>
                <a:latin typeface="Rubik Medium"/>
                <a:cs typeface="Rubik Medium"/>
              </a:rPr>
              <a:t>Neue </a:t>
            </a:r>
            <a:r>
              <a:rPr lang="en-US" sz="2700" spc="18" err="1">
                <a:solidFill>
                  <a:srgbClr val="1D3880"/>
                </a:solidFill>
                <a:latin typeface="Rubik Medium"/>
                <a:cs typeface="Rubik Medium"/>
              </a:rPr>
              <a:t>Geräte</a:t>
            </a:r>
            <a:r>
              <a:rPr lang="en-US" sz="2700" spc="18">
                <a:solidFill>
                  <a:srgbClr val="1D3880"/>
                </a:solidFill>
                <a:latin typeface="Rubik Medium"/>
                <a:cs typeface="Rubik Medium"/>
              </a:rPr>
              <a:t> </a:t>
            </a:r>
            <a:r>
              <a:rPr lang="en-US" sz="2700" spc="18" err="1">
                <a:solidFill>
                  <a:srgbClr val="1D3880"/>
                </a:solidFill>
                <a:latin typeface="Rubik Medium"/>
                <a:cs typeface="Rubik Medium"/>
              </a:rPr>
              <a:t>hinzufügen</a:t>
            </a:r>
            <a:r>
              <a:rPr lang="en-US" sz="2700" spc="18">
                <a:solidFill>
                  <a:srgbClr val="1D3880"/>
                </a:solidFill>
                <a:latin typeface="Rubik Medium"/>
                <a:cs typeface="Rubik Medium"/>
              </a:rPr>
              <a:t> und </a:t>
            </a:r>
            <a:r>
              <a:rPr lang="en-US" sz="2700" spc="18" err="1">
                <a:solidFill>
                  <a:srgbClr val="1D3880"/>
                </a:solidFill>
                <a:latin typeface="Rubik Medium"/>
                <a:cs typeface="Rubik Medium"/>
              </a:rPr>
              <a:t>entfernen</a:t>
            </a:r>
            <a:endParaRPr lang="en-US" sz="2700" u="none" spc="18" err="1">
              <a:solidFill>
                <a:srgbClr val="1D3880"/>
              </a:solidFill>
              <a:latin typeface="Rubik Medium"/>
              <a:cs typeface="Rubik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24992" y="7828059"/>
            <a:ext cx="313430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Dokumentation</a:t>
            </a:r>
            <a:r>
              <a:rPr lang="en-US" sz="2700" spc="24">
                <a:solidFill>
                  <a:srgbClr val="1D3880"/>
                </a:solidFill>
                <a:latin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anzeigen</a:t>
            </a:r>
            <a:endParaRPr lang="de-DE" err="1"/>
          </a:p>
        </p:txBody>
      </p:sp>
      <p:sp>
        <p:nvSpPr>
          <p:cNvPr id="11" name="TextBox 11"/>
          <p:cNvSpPr txBox="1"/>
          <p:nvPr/>
        </p:nvSpPr>
        <p:spPr>
          <a:xfrm>
            <a:off x="7408630" y="7828059"/>
            <a:ext cx="340377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Standorte</a:t>
            </a:r>
            <a:r>
              <a:rPr lang="en-US" sz="2700" spc="24">
                <a:solidFill>
                  <a:srgbClr val="1D3880"/>
                </a:solidFill>
                <a:latin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anderer</a:t>
            </a:r>
            <a:r>
              <a:rPr lang="en-US" sz="2700" spc="24">
                <a:solidFill>
                  <a:srgbClr val="1D3880"/>
                </a:solidFill>
                <a:latin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Geräte</a:t>
            </a:r>
            <a:r>
              <a:rPr lang="en-US" sz="2700" spc="24">
                <a:solidFill>
                  <a:srgbClr val="1D3880"/>
                </a:solidFill>
                <a:latin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</a:rPr>
              <a:t>verfolgen</a:t>
            </a:r>
            <a:endParaRPr lang="de-DE" err="1"/>
          </a:p>
        </p:txBody>
      </p:sp>
      <p:sp>
        <p:nvSpPr>
          <p:cNvPr id="12" name="TextBox 12"/>
          <p:cNvSpPr txBox="1"/>
          <p:nvPr/>
        </p:nvSpPr>
        <p:spPr>
          <a:xfrm>
            <a:off x="14134944" y="3772298"/>
            <a:ext cx="329488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3240"/>
              </a:lnSpc>
              <a:spcBef>
                <a:spcPct val="0"/>
              </a:spcBef>
            </a:pP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Standort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 des PC-</a:t>
            </a: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Geräts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 </a:t>
            </a:r>
            <a:r>
              <a:rPr lang="en-US" sz="2700" spc="24" err="1">
                <a:solidFill>
                  <a:srgbClr val="1D3880"/>
                </a:solidFill>
                <a:latin typeface="Rubik Medium"/>
                <a:cs typeface="Rubik Medium"/>
              </a:rPr>
              <a:t>ermitteln</a:t>
            </a:r>
            <a:r>
              <a:rPr lang="en-US" sz="2700" spc="24">
                <a:solidFill>
                  <a:srgbClr val="1D3880"/>
                </a:solidFill>
                <a:latin typeface="Rubik Medium"/>
                <a:cs typeface="Rubik Medium"/>
              </a:rPr>
              <a:t> </a:t>
            </a:r>
            <a:endParaRPr lang="de-DE"/>
          </a:p>
        </p:txBody>
      </p:sp>
      <p:sp>
        <p:nvSpPr>
          <p:cNvPr id="14" name="TextBox 14"/>
          <p:cNvSpPr txBox="1"/>
          <p:nvPr/>
        </p:nvSpPr>
        <p:spPr>
          <a:xfrm>
            <a:off x="3984171" y="790896"/>
            <a:ext cx="1032342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err="1">
                <a:latin typeface="Rubik Bold"/>
              </a:rPr>
              <a:t>Wichtige</a:t>
            </a:r>
            <a:r>
              <a:rPr lang="en-US" sz="7500">
                <a:latin typeface="Rubik Bold"/>
              </a:rPr>
              <a:t> </a:t>
            </a:r>
            <a:r>
              <a:rPr lang="en-US" sz="7500" err="1">
                <a:latin typeface="Rubik Bold"/>
              </a:rPr>
              <a:t>Funktionen</a:t>
            </a:r>
            <a:endParaRPr lang="en-US" sz="7500" err="1">
              <a:latin typeface="Rubik Bold"/>
              <a:cs typeface="Rubik Bold"/>
            </a:endParaRPr>
          </a:p>
        </p:txBody>
      </p:sp>
      <p:sp>
        <p:nvSpPr>
          <p:cNvPr id="15" name="AutoShape 15"/>
          <p:cNvSpPr/>
          <p:nvPr/>
        </p:nvSpPr>
        <p:spPr>
          <a:xfrm rot="5400000">
            <a:off x="1070942" y="6505896"/>
            <a:ext cx="7543159" cy="0"/>
          </a:xfrm>
          <a:prstGeom prst="line">
            <a:avLst/>
          </a:prstGeom>
          <a:ln w="19050" cap="flat">
            <a:solidFill>
              <a:srgbClr val="1D388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4852047" y="6309748"/>
            <a:ext cx="13435953" cy="0"/>
          </a:xfrm>
          <a:prstGeom prst="line">
            <a:avLst/>
          </a:prstGeom>
          <a:ln w="19050" cap="flat">
            <a:solidFill>
              <a:srgbClr val="1D388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400000">
            <a:off x="7981850" y="6505896"/>
            <a:ext cx="7543159" cy="0"/>
          </a:xfrm>
          <a:prstGeom prst="line">
            <a:avLst/>
          </a:prstGeom>
          <a:ln w="19050" cap="flat">
            <a:solidFill>
              <a:srgbClr val="1D388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1" y="489040"/>
              <a:ext cx="7736315" cy="85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Julia Bai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43226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en-US" sz="7250">
                <a:solidFill>
                  <a:srgbClr val="FFFFFF"/>
                </a:solidFill>
                <a:latin typeface="Rubik Bold"/>
              </a:rPr>
              <a:t>Master </a:t>
            </a:r>
            <a:r>
              <a:rPr lang="en-US" sz="7250" err="1">
                <a:solidFill>
                  <a:srgbClr val="FFFFFF"/>
                </a:solidFill>
                <a:latin typeface="Rubik Bold"/>
              </a:rPr>
              <a:t>UseCase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latin typeface="Rubik Bold" panose="020B0604020202020204" charset="-79"/>
                <a:ea typeface="+mn-lt"/>
                <a:cs typeface="Rubik Bold" panose="020B0604020202020204" charset="-79"/>
              </a:rPr>
              <a:t> Master </a:t>
            </a:r>
            <a:r>
              <a:rPr lang="en-US" sz="6600" err="1">
                <a:latin typeface="Rubik Bold" panose="020B0604020202020204" charset="-79"/>
                <a:ea typeface="+mn-lt"/>
                <a:cs typeface="Rubik Bold" panose="020B0604020202020204" charset="-79"/>
              </a:rPr>
              <a:t>UseCase</a:t>
            </a:r>
            <a:endParaRPr lang="en-US">
              <a:latin typeface="Rubik Bold" panose="020B0604020202020204" charset="-79"/>
              <a:ea typeface="+mn-lt"/>
              <a:cs typeface="Rubik Bold" panose="020B0604020202020204" charset="-79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AD8F6E-59DC-B8A1-1AE2-0A0CA5CBD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22748"/>
            <a:ext cx="13888102" cy="80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latin typeface="Rubik Bold" panose="020B0604020202020204" charset="-79"/>
                <a:ea typeface="+mn-lt"/>
                <a:cs typeface="Rubik Bold" panose="020B0604020202020204" charset="-79"/>
              </a:rPr>
              <a:t> Master </a:t>
            </a:r>
            <a:r>
              <a:rPr lang="en-US" sz="6600" err="1">
                <a:latin typeface="Rubik Bold" panose="020B0604020202020204" charset="-79"/>
                <a:ea typeface="+mn-lt"/>
                <a:cs typeface="Rubik Bold" panose="020B0604020202020204" charset="-79"/>
              </a:rPr>
              <a:t>UseCase</a:t>
            </a:r>
            <a:endParaRPr lang="en-US">
              <a:latin typeface="Rubik Bold" panose="020B0604020202020204" charset="-79"/>
              <a:ea typeface="+mn-lt"/>
              <a:cs typeface="Rubik Bold" panose="020B0604020202020204" charset="-79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B7418A63-F98C-EE6A-324B-5F28C860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79453"/>
              </p:ext>
            </p:extLst>
          </p:nvPr>
        </p:nvGraphicFramePr>
        <p:xfrm>
          <a:off x="1348740" y="3238501"/>
          <a:ext cx="7366114" cy="57708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5137168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ubik"/>
                          <a:cs typeface="Rubik"/>
                        </a:rPr>
                        <a:t>UC.001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Rubik"/>
                          <a:cs typeface="Rubik"/>
                        </a:rPr>
                        <a:t>ADD current PC-device to the OMLOX Hub</a:t>
                      </a:r>
                      <a:endParaRPr lang="en-US" b="0" dirty="0">
                        <a:latin typeface="Rubik"/>
                        <a:cs typeface="Rubik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User creates a new trackable in the OMLOX Hub. The new trackable is their currently used 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System Boundary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u="non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PC-Service, </a:t>
                      </a:r>
                      <a:r>
                        <a:rPr lang="de-DE" b="0" u="none" strike="noStrike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</a:t>
                      </a:r>
                      <a:endParaRPr lang="de-DE" b="0" u="none" dirty="0">
                        <a:solidFill>
                          <a:schemeClr val="tx1"/>
                        </a:solidFill>
                        <a:effectLst/>
                        <a:latin typeface="Rubik"/>
                        <a:cs typeface="Rubik"/>
                      </a:endParaRP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Precondition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User wants to add their current PC-device to the OMLOX-Hub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1171245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Postcondition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on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success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A new trackable gets added to the OMLOX Hub. The new trackable is the currently used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7377416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Involved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Users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Each user of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 that uses the PC-Service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7290087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Triggering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Event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When user has not added their PC-device to the OMLOX Hub yet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639225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E93D1BB-A952-7FDF-E6DB-3E05FFE1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15303"/>
              </p:ext>
            </p:extLst>
          </p:nvPr>
        </p:nvGraphicFramePr>
        <p:xfrm>
          <a:off x="9448800" y="3238500"/>
          <a:ext cx="7366114" cy="55738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5137168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ubik"/>
                          <a:cs typeface="Rubik"/>
                        </a:rPr>
                        <a:t>UC.002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Rubik"/>
                          <a:cs typeface="Rubik"/>
                        </a:rPr>
                        <a:t>REMOVE current PC-device to the OMLOX Hub</a:t>
                      </a:r>
                      <a:endParaRPr lang="en-US" b="0" dirty="0">
                        <a:latin typeface="Rubik"/>
                        <a:cs typeface="Rubik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A trackable gets deleted from the OMLOX Hub. The deleted trackable is the used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System Boundary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PC-Service, </a:t>
                      </a:r>
                      <a:r>
                        <a:rPr lang="de-DE" b="0" u="none" strike="noStrike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</a:t>
                      </a:r>
                      <a:endParaRPr lang="de-DE" b="0" dirty="0">
                        <a:solidFill>
                          <a:schemeClr val="tx1"/>
                        </a:solidFill>
                        <a:effectLst/>
                        <a:latin typeface="Rubik"/>
                        <a:cs typeface="Rubik"/>
                      </a:endParaRP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Precondition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User wants to remove their current PC-device from the OMLOX 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1171245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Postcondition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on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success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A trackable gets deleted from the OMLOX 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7377416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Involved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Users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Each user of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Hub that uses the PC-Service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7290087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Triggering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Event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When user has the need to remove their PC-device from the OMLOX 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63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23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latin typeface="Rubik Bold" panose="020B0604020202020204" charset="-79"/>
                <a:ea typeface="+mn-lt"/>
                <a:cs typeface="Rubik Bold" panose="020B0604020202020204" charset="-79"/>
              </a:rPr>
              <a:t> Master </a:t>
            </a:r>
            <a:r>
              <a:rPr lang="en-US" sz="6600" err="1">
                <a:latin typeface="Rubik Bold" panose="020B0604020202020204" charset="-79"/>
                <a:ea typeface="+mn-lt"/>
                <a:cs typeface="Rubik Bold" panose="020B0604020202020204" charset="-79"/>
              </a:rPr>
              <a:t>UseCase</a:t>
            </a:r>
            <a:endParaRPr lang="en-US">
              <a:latin typeface="Rubik Bold" panose="020B0604020202020204" charset="-79"/>
              <a:ea typeface="+mn-lt"/>
              <a:cs typeface="Rubik Bold" panose="020B0604020202020204" charset="-79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B7418A63-F98C-EE6A-324B-5F28C860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92185"/>
              </p:ext>
            </p:extLst>
          </p:nvPr>
        </p:nvGraphicFramePr>
        <p:xfrm>
          <a:off x="1348740" y="3314701"/>
          <a:ext cx="7366114" cy="55738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5137168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ubik"/>
                          <a:cs typeface="Rubik"/>
                        </a:rPr>
                        <a:t>UC.003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Rubik"/>
                          <a:cs typeface="Rubik"/>
                        </a:rPr>
                        <a:t>Get location of current PC-device</a:t>
                      </a:r>
                      <a:endParaRPr lang="en-US" b="0" dirty="0">
                        <a:latin typeface="Rubik"/>
                        <a:cs typeface="Rubik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Getting the data of the location of the current used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System Boundary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PC-Service, </a:t>
                      </a:r>
                      <a:r>
                        <a:rPr lang="de-DE" b="0" u="none" strike="noStrike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, 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Google Maps</a:t>
                      </a:r>
                      <a:endParaRPr lang="de-DE" b="0" dirty="0">
                        <a:solidFill>
                          <a:schemeClr val="tx1"/>
                        </a:solidFill>
                        <a:effectLst/>
                        <a:latin typeface="Rubik"/>
                        <a:cs typeface="Rubik"/>
                      </a:endParaRP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Precondition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User needs to see the current location of their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1171245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Postcondition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on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success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The relevant data is displayed completely and correctly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7377416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Triggering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Event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When user has the need to get the location data of their current used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7290087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Getting the data of the location of the current used PC-device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639225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E93D1BB-A952-7FDF-E6DB-3E05FFE1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53862"/>
              </p:ext>
            </p:extLst>
          </p:nvPr>
        </p:nvGraphicFramePr>
        <p:xfrm>
          <a:off x="9448800" y="3314700"/>
          <a:ext cx="7366114" cy="55738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5137168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ubik"/>
                          <a:cs typeface="Rubik"/>
                        </a:rPr>
                        <a:t>UC.004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latin typeface="Rubik"/>
                          <a:cs typeface="Rubik"/>
                        </a:rPr>
                        <a:t>Get location of other devices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Getting the data of the location of a device from the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Hub and/or Google Maps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System Boundary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PC-Service, </a:t>
                      </a:r>
                      <a:r>
                        <a:rPr lang="de-DE" b="0" u="none" strike="noStrike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</a:t>
                      </a:r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, </a:t>
                      </a:r>
                      <a:r>
                        <a:rPr lang="de-DE" b="0" u="none" strike="noStrike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Google Maps</a:t>
                      </a:r>
                      <a:endParaRPr lang="de-DE" b="0" dirty="0">
                        <a:solidFill>
                          <a:schemeClr val="tx1"/>
                        </a:solidFill>
                        <a:effectLst/>
                        <a:latin typeface="Rubik"/>
                        <a:cs typeface="Rubik"/>
                      </a:endParaRP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Precondition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User needs to see the current location of other devices registered in the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Rubik"/>
                          <a:cs typeface="Rubik"/>
                        </a:rPr>
                        <a:t> 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1171245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Postcondition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on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success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The relevant data is displayed completely and correctly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7377416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Involved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Users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Each user of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Hub that uses the PC-Service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7290087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Triggering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Event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When user has the need to see the location data of another device in the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Hub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63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latin typeface="Rubik Bold" panose="020B0604020202020204" charset="-79"/>
                <a:ea typeface="+mn-lt"/>
                <a:cs typeface="Rubik Bold" panose="020B0604020202020204" charset="-79"/>
              </a:rPr>
              <a:t> Master </a:t>
            </a:r>
            <a:r>
              <a:rPr lang="en-US" sz="6600" err="1">
                <a:latin typeface="Rubik Bold" panose="020B0604020202020204" charset="-79"/>
                <a:ea typeface="+mn-lt"/>
                <a:cs typeface="Rubik Bold" panose="020B0604020202020204" charset="-79"/>
              </a:rPr>
              <a:t>UseCase</a:t>
            </a:r>
            <a:endParaRPr lang="en-US">
              <a:latin typeface="Rubik Bold" panose="020B0604020202020204" charset="-79"/>
              <a:ea typeface="+mn-lt"/>
              <a:cs typeface="Rubik Bold" panose="020B0604020202020204" charset="-79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E93D1BB-A952-7FDF-E6DB-3E05FFE1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13013"/>
              </p:ext>
            </p:extLst>
          </p:nvPr>
        </p:nvGraphicFramePr>
        <p:xfrm>
          <a:off x="5479993" y="3314700"/>
          <a:ext cx="7366114" cy="56723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5137168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Rubik"/>
                          <a:cs typeface="Rubik"/>
                        </a:rPr>
                        <a:t>UC.005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>
                          <a:latin typeface="Rubik"/>
                          <a:cs typeface="Rubik"/>
                        </a:rPr>
                        <a:t>View </a:t>
                      </a:r>
                      <a:r>
                        <a:rPr lang="en-US" b="0" dirty="0" err="1">
                          <a:latin typeface="Rubik"/>
                          <a:cs typeface="Rubik"/>
                        </a:rPr>
                        <a:t>userdocumentation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Use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Case's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Objective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After getting the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PC-Service, users have access to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userdocumentation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System Boundary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PC-Service, </a:t>
                      </a:r>
                      <a:r>
                        <a:rPr lang="de-DE" b="0" u="none" strike="noStrike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de-DE" b="0" u="none" strike="noStrike" dirty="0">
                          <a:effectLst/>
                          <a:latin typeface="Rubik"/>
                          <a:cs typeface="Rubik"/>
                        </a:rPr>
                        <a:t> Hub</a:t>
                      </a:r>
                      <a:endParaRPr lang="de-DE" b="0" dirty="0">
                        <a:effectLst/>
                        <a:latin typeface="Rubik"/>
                        <a:cs typeface="Rubik"/>
                      </a:endParaRP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Precondition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User wants to see how a specific function works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1171245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Postcondition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on </a:t>
                      </a:r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success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The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userdocumentation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is displayed completely and correctly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7377416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Involved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Users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Each user of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Omlox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Hub that uses the PC-Service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7290087"/>
                  </a:ext>
                </a:extLst>
              </a:tr>
              <a:tr h="800657"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effectLst/>
                          <a:latin typeface="Rubik"/>
                          <a:cs typeface="Rubik"/>
                        </a:rPr>
                        <a:t>Triggering</a:t>
                      </a:r>
                      <a:r>
                        <a:rPr lang="de-DE" b="0" dirty="0">
                          <a:effectLst/>
                          <a:latin typeface="Rubik"/>
                          <a:cs typeface="Rubik"/>
                        </a:rPr>
                        <a:t> Event</a:t>
                      </a:r>
                    </a:p>
                  </a:txBody>
                  <a:tcPr marL="82550" marR="82550" marT="38100" marB="38100"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When the user has the need to view </a:t>
                      </a:r>
                      <a:r>
                        <a:rPr lang="en-US" b="0" dirty="0" err="1">
                          <a:effectLst/>
                          <a:latin typeface="Rubik"/>
                          <a:cs typeface="Rubik"/>
                        </a:rPr>
                        <a:t>userdocumentation</a:t>
                      </a:r>
                      <a:r>
                        <a:rPr lang="en-US" b="0" dirty="0">
                          <a:effectLst/>
                          <a:latin typeface="Rubik"/>
                          <a:cs typeface="Rubik"/>
                        </a:rPr>
                        <a:t> for specific functions or for all available functions</a:t>
                      </a:r>
                    </a:p>
                  </a:txBody>
                  <a:tcPr marL="82550" marR="82550" marT="38100" marB="3810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63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1" y="489040"/>
              <a:ext cx="7736315" cy="85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Eric </a:t>
              </a:r>
              <a:r>
                <a:rPr lang="en-US" sz="3800" err="1">
                  <a:solidFill>
                    <a:srgbClr val="FFFFFF"/>
                  </a:solidFill>
                  <a:latin typeface="Rubik"/>
                </a:rPr>
                <a:t>Höfert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43258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Architekturübersicht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688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err="1">
                <a:ea typeface="+mn-lt"/>
                <a:cs typeface="+mn-lt"/>
              </a:rPr>
              <a:t>Systemarchitektur</a:t>
            </a:r>
            <a:r>
              <a:rPr lang="en-US" sz="660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31" name="Picture 18">
            <a:extLst>
              <a:ext uri="{FF2B5EF4-FFF2-40B4-BE49-F238E27FC236}">
                <a16:creationId xmlns:a16="http://schemas.microsoft.com/office/drawing/2014/main" id="{309DB218-5B7E-AE88-5348-72C927B6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64" y="2908376"/>
            <a:ext cx="13480470" cy="67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8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9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1" y="489040"/>
              <a:ext cx="7736315" cy="85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Aaron </a:t>
              </a:r>
              <a:r>
                <a:rPr lang="en-US" sz="3800" err="1">
                  <a:solidFill>
                    <a:srgbClr val="FFFFFF"/>
                  </a:solidFill>
                  <a:latin typeface="Rubik"/>
                </a:rPr>
                <a:t>Kupries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43226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 u="none" err="1">
                <a:solidFill>
                  <a:srgbClr val="FFFFFF"/>
                </a:solidFill>
                <a:latin typeface="Rubik Bold"/>
              </a:rPr>
              <a:t>Testing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0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844853" y="1211285"/>
            <a:ext cx="859829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ubik Bold"/>
              </a:rPr>
              <a:t>Das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64455" y="7472032"/>
            <a:ext cx="4938640" cy="1995748"/>
            <a:chOff x="0" y="-9525"/>
            <a:chExt cx="6584854" cy="266099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584854" cy="862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u="none">
                  <a:solidFill>
                    <a:srgbClr val="000000"/>
                  </a:solidFill>
                  <a:latin typeface="Rubik Bold"/>
                </a:rPr>
                <a:t>Juliette </a:t>
              </a:r>
              <a:r>
                <a:rPr lang="en-US" sz="4200" u="none" err="1">
                  <a:solidFill>
                    <a:srgbClr val="000000"/>
                  </a:solidFill>
                  <a:latin typeface="Rubik Bold"/>
                </a:rPr>
                <a:t>Hild</a:t>
              </a:r>
              <a:endParaRPr lang="en-US" sz="4200" u="none">
                <a:solidFill>
                  <a:srgbClr val="000000"/>
                </a:solidFill>
                <a:latin typeface="Rubik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41887"/>
              <a:ext cx="6584854" cy="160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00" err="1">
                  <a:solidFill>
                    <a:srgbClr val="000000"/>
                  </a:solidFill>
                  <a:latin typeface="Rubik"/>
                </a:rPr>
                <a:t>Gründerin</a:t>
              </a:r>
              <a:r>
                <a:rPr lang="en-US" sz="2400">
                  <a:solidFill>
                    <a:srgbClr val="000000"/>
                  </a:solidFill>
                  <a:latin typeface="Rubik"/>
                </a:rPr>
                <a:t> und CEO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1D3880"/>
                  </a:solidFill>
                  <a:latin typeface="Rubik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inf10192@lehre.dhbw-Stuttgart.de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000000"/>
                  </a:solidFill>
                  <a:latin typeface="Rubik"/>
                </a:rPr>
                <a:t>Matr.: 6897684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03600" y="7472032"/>
            <a:ext cx="4086705" cy="2406117"/>
            <a:chOff x="0" y="-9525"/>
            <a:chExt cx="5448939" cy="32081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448939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Rubik Bold"/>
                </a:rPr>
                <a:t>Julia Bai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41887"/>
              <a:ext cx="5448939" cy="215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Seniorpartner</a:t>
              </a:r>
              <a:br>
                <a:rPr lang="en-US" sz="2424">
                  <a:solidFill>
                    <a:srgbClr val="000000"/>
                  </a:solidFill>
                  <a:latin typeface="Rubik"/>
                </a:rPr>
              </a:br>
              <a:r>
                <a:rPr lang="en-US" sz="2424">
                  <a:solidFill>
                    <a:srgbClr val="1D3880"/>
                  </a:solidFill>
                  <a:latin typeface="Rubik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inf20165@lehre.dhbw-Stuttgart.de</a:t>
              </a:r>
              <a:br>
                <a:rPr lang="en-US" sz="2424">
                  <a:solidFill>
                    <a:srgbClr val="000000"/>
                  </a:solidFill>
                  <a:latin typeface="Rubik"/>
                </a:rPr>
              </a:b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Matr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.: 209086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91773" y="7472032"/>
            <a:ext cx="4086705" cy="2407977"/>
            <a:chOff x="0" y="-9525"/>
            <a:chExt cx="5448939" cy="321063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5448939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Rubik Bold"/>
                </a:rPr>
                <a:t>Marcel König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41888"/>
              <a:ext cx="5448939" cy="2159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00">
                  <a:solidFill>
                    <a:srgbClr val="000000"/>
                  </a:solidFill>
                  <a:latin typeface="Rubik"/>
                </a:rPr>
                <a:t>Vertriebsmanager</a:t>
              </a:r>
              <a:br>
                <a:rPr lang="en-US" sz="2400">
                  <a:latin typeface="Rubik"/>
                </a:rPr>
              </a:br>
              <a:r>
                <a:rPr lang="en-US" sz="2400">
                  <a:ea typeface="+mn-lt"/>
                  <a:cs typeface="+mn-lt"/>
                </a:rPr>
                <a:t>inf20107</a:t>
              </a:r>
              <a:r>
                <a:rPr lang="en-US" sz="2400">
                  <a:solidFill>
                    <a:srgbClr val="1D3880"/>
                  </a:solidFill>
                  <a:latin typeface="Rubik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@lehre.dhbw-Stuttgart.de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000000"/>
                  </a:solidFill>
                  <a:latin typeface="Rubik"/>
                </a:rPr>
                <a:t>Matr.: </a:t>
              </a:r>
              <a:r>
                <a:rPr lang="en-US" sz="2400">
                  <a:ea typeface="+mn-lt"/>
                  <a:cs typeface="+mn-lt"/>
                </a:rPr>
                <a:t>7203551</a:t>
              </a:r>
              <a:endParaRPr lang="en-US" sz="2400">
                <a:solidFill>
                  <a:srgbClr val="000000"/>
                </a:solidFill>
                <a:latin typeface="Rubik"/>
              </a:endParaRPr>
            </a:p>
          </p:txBody>
        </p:sp>
      </p:grp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27FA44-F1BE-45D1-A370-E559A108DEFF}"/>
              </a:ext>
            </a:extLst>
          </p:cNvPr>
          <p:cNvSpPr/>
          <p:nvPr/>
        </p:nvSpPr>
        <p:spPr>
          <a:xfrm>
            <a:off x="1773514" y="3423080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13BEDE0-1F67-4787-8D23-C85AF6F72667}"/>
              </a:ext>
            </a:extLst>
          </p:cNvPr>
          <p:cNvSpPr/>
          <p:nvPr/>
        </p:nvSpPr>
        <p:spPr>
          <a:xfrm>
            <a:off x="7286691" y="3423080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D7DFB5B-DB79-441D-8475-B6A31C0FEC2D}"/>
              </a:ext>
            </a:extLst>
          </p:cNvPr>
          <p:cNvSpPr/>
          <p:nvPr/>
        </p:nvSpPr>
        <p:spPr>
          <a:xfrm>
            <a:off x="12574864" y="3424309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pic>
        <p:nvPicPr>
          <p:cNvPr id="3" name="Grafik 2" descr="Ein Bild, das Person, drinnen, schließen, starrend enthält.&#10;&#10;Automatisch generierte Beschreibung">
            <a:extLst>
              <a:ext uri="{FF2B5EF4-FFF2-40B4-BE49-F238E27FC236}">
                <a16:creationId xmlns:a16="http://schemas.microsoft.com/office/drawing/2014/main" id="{900C14DB-D060-909B-C204-B8A2F0BF80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9481" b="15675"/>
          <a:stretch/>
        </p:blipFill>
        <p:spPr>
          <a:xfrm>
            <a:off x="7570008" y="3668189"/>
            <a:ext cx="2953886" cy="2950622"/>
          </a:xfrm>
          <a:prstGeom prst="round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F5FEFBD-B4F3-8210-1B3E-09B589A7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621" y="3728505"/>
            <a:ext cx="2890306" cy="2890306"/>
          </a:xfrm>
          <a:prstGeom prst="roundRect">
            <a:avLst/>
          </a:prstGeom>
        </p:spPr>
      </p:pic>
      <p:pic>
        <p:nvPicPr>
          <p:cNvPr id="5" name="Grafik 5" descr="Ein Bild, das Person, Wand, Mann, darstellend enthält.&#10;&#10;Beschreibung automatisch generiert.">
            <a:extLst>
              <a:ext uri="{FF2B5EF4-FFF2-40B4-BE49-F238E27FC236}">
                <a16:creationId xmlns:a16="http://schemas.microsoft.com/office/drawing/2014/main" id="{D7A2248A-5BA5-70F3-E659-D162626D3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6700" y="3771900"/>
            <a:ext cx="2743200" cy="2743200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ea typeface="+mn-lt"/>
                <a:cs typeface="+mn-lt"/>
              </a:rPr>
              <a:t>Test Plan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8E5D68-FDC9-BE75-E90F-77B2A9BFF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16998"/>
              </p:ext>
            </p:extLst>
          </p:nvPr>
        </p:nvGraphicFramePr>
        <p:xfrm>
          <a:off x="3814991" y="2871580"/>
          <a:ext cx="9849431" cy="46807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1658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3056893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  <a:gridCol w="3056893">
                  <a:extLst>
                    <a:ext uri="{9D8B030D-6E8A-4147-A177-3AD203B41FA5}">
                      <a16:colId xmlns:a16="http://schemas.microsoft.com/office/drawing/2014/main" val="2250819495"/>
                    </a:ext>
                  </a:extLst>
                </a:gridCol>
                <a:gridCol w="2613987">
                  <a:extLst>
                    <a:ext uri="{9D8B030D-6E8A-4147-A177-3AD203B41FA5}">
                      <a16:colId xmlns:a16="http://schemas.microsoft.com/office/drawing/2014/main" val="1725442369"/>
                    </a:ext>
                  </a:extLst>
                </a:gridCol>
              </a:tblGrid>
              <a:tr h="769863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Functionality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Priority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Test Suite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7698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LF10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Adding/Removal of a device</a:t>
                      </a:r>
                      <a:endParaRPr lang="de-DE" b="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45694"/>
                  </a:ext>
                </a:extLst>
              </a:tr>
              <a:tr h="7698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LF20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Adding location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381456"/>
                  </a:ext>
                </a:extLst>
              </a:tr>
              <a:tr h="7698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LF30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Updating new location to existing device</a:t>
                      </a:r>
                      <a:endParaRPr lang="de-DE" dirty="0"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398200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LF40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Show location on map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8006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LF50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Show user-documentation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62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ea typeface="+mn-lt"/>
                <a:cs typeface="+mn-lt"/>
              </a:rPr>
              <a:t>Test Report</a:t>
            </a:r>
            <a:endParaRPr lang="en-US"/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263D2EA7-2DAE-49AC-7F3E-D1B6C921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2527"/>
              </p:ext>
            </p:extLst>
          </p:nvPr>
        </p:nvGraphicFramePr>
        <p:xfrm>
          <a:off x="3289473" y="2293512"/>
          <a:ext cx="11131870" cy="66527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931">
                  <a:extLst>
                    <a:ext uri="{9D8B030D-6E8A-4147-A177-3AD203B41FA5}">
                      <a16:colId xmlns:a16="http://schemas.microsoft.com/office/drawing/2014/main" val="2165441948"/>
                    </a:ext>
                  </a:extLst>
                </a:gridCol>
                <a:gridCol w="4263150">
                  <a:extLst>
                    <a:ext uri="{9D8B030D-6E8A-4147-A177-3AD203B41FA5}">
                      <a16:colId xmlns:a16="http://schemas.microsoft.com/office/drawing/2014/main" val="2157651111"/>
                    </a:ext>
                  </a:extLst>
                </a:gridCol>
                <a:gridCol w="2206449">
                  <a:extLst>
                    <a:ext uri="{9D8B030D-6E8A-4147-A177-3AD203B41FA5}">
                      <a16:colId xmlns:a16="http://schemas.microsoft.com/office/drawing/2014/main" val="2250819495"/>
                    </a:ext>
                  </a:extLst>
                </a:gridCol>
                <a:gridCol w="2954340">
                  <a:extLst>
                    <a:ext uri="{9D8B030D-6E8A-4147-A177-3AD203B41FA5}">
                      <a16:colId xmlns:a16="http://schemas.microsoft.com/office/drawing/2014/main" val="1725442369"/>
                    </a:ext>
                  </a:extLst>
                </a:gridCol>
              </a:tblGrid>
              <a:tr h="931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Test Suite 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Functionality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Test Case 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59866"/>
                  </a:ext>
                </a:extLst>
              </a:tr>
              <a:tr h="931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TS.001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Adding/Removal of a device</a:t>
                      </a:r>
                      <a:endParaRPr lang="de-DE" b="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TC.001.001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45694"/>
                  </a:ext>
                </a:extLst>
              </a:tr>
              <a:tr h="931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TS.002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Adding location manually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TC.002.001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381456"/>
                  </a:ext>
                </a:extLst>
              </a:tr>
              <a:tr h="94797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Adding location automatically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TC.002.002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398200"/>
                  </a:ext>
                </a:extLst>
              </a:tr>
              <a:tr h="9818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TS.003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Updating new location to existing device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TC.003.001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571733"/>
                  </a:ext>
                </a:extLst>
              </a:tr>
              <a:tr h="9649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TS.004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Show location on map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TC.004.001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672824"/>
                  </a:ext>
                </a:extLst>
              </a:tr>
              <a:tr h="9649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TS.005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Show user-documentation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TC.005.001</a:t>
                      </a:r>
                      <a:endParaRPr lang="de-DE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Passed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6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08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0" y="85575"/>
              <a:ext cx="7736315" cy="1750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Samir Ahmetovic &amp;</a:t>
              </a:r>
              <a:br>
                <a:rPr lang="en-US" sz="3800">
                  <a:solidFill>
                    <a:srgbClr val="FFFFFF"/>
                  </a:solidFill>
                  <a:latin typeface="Rubik"/>
                </a:rPr>
              </a:br>
              <a:r>
                <a:rPr lang="en-US" sz="3800">
                  <a:solidFill>
                    <a:srgbClr val="FFFFFF"/>
                  </a:solidFill>
                  <a:latin typeface="Rubik"/>
                </a:rPr>
                <a:t>Aaron Weis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90767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Live Demo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55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0" y="538691"/>
              <a:ext cx="7736315" cy="84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Alle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90767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Fazit / Ausblick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79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735806"/>
            <a:ext cx="16230600" cy="115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err="1">
                <a:solidFill>
                  <a:srgbClr val="000000"/>
                </a:solidFill>
                <a:latin typeface="Rubik Bold"/>
              </a:rPr>
              <a:t>Fazit</a:t>
            </a:r>
            <a:r>
              <a:rPr lang="en-US" sz="7500">
                <a:solidFill>
                  <a:srgbClr val="000000"/>
                </a:solidFill>
                <a:latin typeface="Rubik Bold"/>
              </a:rPr>
              <a:t> / </a:t>
            </a:r>
            <a:r>
              <a:rPr lang="en-US" sz="7500" err="1">
                <a:solidFill>
                  <a:srgbClr val="000000"/>
                </a:solidFill>
                <a:latin typeface="Rubik Bold"/>
              </a:rPr>
              <a:t>Ausblick</a:t>
            </a:r>
            <a:endParaRPr lang="en-US" sz="7500">
              <a:solidFill>
                <a:srgbClr val="000000"/>
              </a:solidFill>
              <a:latin typeface="Rubik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044191"/>
            <a:ext cx="5003346" cy="6557685"/>
            <a:chOff x="0" y="0"/>
            <a:chExt cx="6671128" cy="874358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671128" cy="8743580"/>
              <a:chOff x="0" y="0"/>
              <a:chExt cx="2310179" cy="30278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10179" cy="3027859"/>
              </a:xfrm>
              <a:custGeom>
                <a:avLst/>
                <a:gdLst/>
                <a:ahLst/>
                <a:cxnLst/>
                <a:rect l="l" t="t" r="r" b="b"/>
                <a:pathLst>
                  <a:path w="2310179" h="3027859">
                    <a:moveTo>
                      <a:pt x="2185719" y="3027859"/>
                    </a:moveTo>
                    <a:lnTo>
                      <a:pt x="124460" y="3027859"/>
                    </a:lnTo>
                    <a:cubicBezTo>
                      <a:pt x="55880" y="3027859"/>
                      <a:pt x="0" y="2971979"/>
                      <a:pt x="0" y="29033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85719" y="0"/>
                    </a:lnTo>
                    <a:cubicBezTo>
                      <a:pt x="2254299" y="0"/>
                      <a:pt x="2310179" y="55880"/>
                      <a:pt x="2310179" y="124460"/>
                    </a:cubicBezTo>
                    <a:lnTo>
                      <a:pt x="2310179" y="2903399"/>
                    </a:lnTo>
                    <a:cubicBezTo>
                      <a:pt x="2310179" y="2971979"/>
                      <a:pt x="2254299" y="3027859"/>
                      <a:pt x="2185719" y="3027859"/>
                    </a:cubicBezTo>
                    <a:close/>
                  </a:path>
                </a:pathLst>
              </a:custGeom>
              <a:solidFill>
                <a:srgbClr val="1D388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645556" y="3214008"/>
              <a:ext cx="5367157" cy="3571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12"/>
                </a:lnSpc>
              </a:pPr>
              <a:r>
                <a:rPr lang="de-DE" sz="2400">
                  <a:solidFill>
                    <a:srgbClr val="FFFFFF"/>
                  </a:solidFill>
                  <a:latin typeface="Rubik"/>
                </a:rPr>
                <a:t>OMLOX-Spezifikation</a:t>
              </a: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r>
                <a:rPr lang="de-DE" sz="2400">
                  <a:solidFill>
                    <a:srgbClr val="FFFFFF"/>
                  </a:solidFill>
                  <a:latin typeface="Rubik"/>
                </a:rPr>
                <a:t>(</a:t>
              </a:r>
              <a:r>
                <a:rPr lang="de-DE" sz="2400" err="1">
                  <a:solidFill>
                    <a:srgbClr val="FFFFFF"/>
                  </a:solidFill>
                  <a:latin typeface="Rubik"/>
                </a:rPr>
                <a:t>DeepHub</a:t>
              </a:r>
              <a:r>
                <a:rPr lang="de-DE" sz="2400">
                  <a:solidFill>
                    <a:srgbClr val="FFFFFF"/>
                  </a:solidFill>
                  <a:latin typeface="Rubik"/>
                </a:rPr>
                <a:t> API)</a:t>
              </a: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r>
                <a:rPr lang="de-DE" sz="2400">
                  <a:solidFill>
                    <a:srgbClr val="FFFFFF"/>
                  </a:solidFill>
                  <a:latin typeface="Rubik"/>
                </a:rPr>
                <a:t>PC-Lokalisierung</a:t>
              </a: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r>
                <a:rPr lang="de-DE" sz="2400">
                  <a:solidFill>
                    <a:srgbClr val="FFFFFF"/>
                  </a:solidFill>
                  <a:latin typeface="Rubik"/>
                </a:rPr>
                <a:t>Position anderer Geräte</a:t>
              </a: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br>
                <a:rPr lang="de-DE" sz="2400">
                  <a:solidFill>
                    <a:srgbClr val="FFFFFF"/>
                  </a:solidFill>
                  <a:latin typeface="Rubik"/>
                </a:rPr>
              </a:br>
              <a:r>
                <a:rPr lang="de-DE" sz="2400">
                  <a:solidFill>
                    <a:srgbClr val="FFFFFF"/>
                  </a:solidFill>
                  <a:latin typeface="Rubik"/>
                </a:rPr>
                <a:t>MS-Windows</a:t>
              </a:r>
            </a:p>
            <a:p>
              <a:pPr algn="ctr">
                <a:lnSpc>
                  <a:spcPts val="2112"/>
                </a:lnSpc>
              </a:pPr>
              <a:endParaRPr lang="de-DE" sz="1625">
                <a:solidFill>
                  <a:srgbClr val="FFFFFF"/>
                </a:solidFill>
                <a:latin typeface="Rubik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42327" y="3044191"/>
            <a:ext cx="5003346" cy="6557685"/>
            <a:chOff x="0" y="0"/>
            <a:chExt cx="2310179" cy="30278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0179" cy="3027859"/>
            </a:xfrm>
            <a:custGeom>
              <a:avLst/>
              <a:gdLst/>
              <a:ahLst/>
              <a:cxnLst/>
              <a:rect l="l" t="t" r="r" b="b"/>
              <a:pathLst>
                <a:path w="2310179" h="3027859">
                  <a:moveTo>
                    <a:pt x="2185719" y="3027859"/>
                  </a:moveTo>
                  <a:lnTo>
                    <a:pt x="124460" y="3027859"/>
                  </a:lnTo>
                  <a:cubicBezTo>
                    <a:pt x="55880" y="3027859"/>
                    <a:pt x="0" y="2971979"/>
                    <a:pt x="0" y="2903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85719" y="0"/>
                  </a:lnTo>
                  <a:cubicBezTo>
                    <a:pt x="2254299" y="0"/>
                    <a:pt x="2310179" y="55880"/>
                    <a:pt x="2310179" y="124460"/>
                  </a:cubicBezTo>
                  <a:lnTo>
                    <a:pt x="2310179" y="2903399"/>
                  </a:lnTo>
                  <a:cubicBezTo>
                    <a:pt x="2310179" y="2971979"/>
                    <a:pt x="2254299" y="3027859"/>
                    <a:pt x="2185719" y="3027859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255954" y="3044191"/>
            <a:ext cx="5003346" cy="6557685"/>
            <a:chOff x="0" y="0"/>
            <a:chExt cx="2310179" cy="30278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10179" cy="3027859"/>
            </a:xfrm>
            <a:custGeom>
              <a:avLst/>
              <a:gdLst/>
              <a:ahLst/>
              <a:cxnLst/>
              <a:rect l="l" t="t" r="r" b="b"/>
              <a:pathLst>
                <a:path w="2310179" h="3027859">
                  <a:moveTo>
                    <a:pt x="2185719" y="3027859"/>
                  </a:moveTo>
                  <a:lnTo>
                    <a:pt x="124460" y="3027859"/>
                  </a:lnTo>
                  <a:cubicBezTo>
                    <a:pt x="55880" y="3027859"/>
                    <a:pt x="0" y="2971979"/>
                    <a:pt x="0" y="2903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85719" y="0"/>
                  </a:lnTo>
                  <a:cubicBezTo>
                    <a:pt x="2254299" y="0"/>
                    <a:pt x="2310179" y="55880"/>
                    <a:pt x="2310179" y="124460"/>
                  </a:cubicBezTo>
                  <a:lnTo>
                    <a:pt x="2310179" y="2903399"/>
                  </a:lnTo>
                  <a:cubicBezTo>
                    <a:pt x="2310179" y="2971979"/>
                    <a:pt x="2254299" y="3027859"/>
                    <a:pt x="2185719" y="3027859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sp>
        <p:nvSpPr>
          <p:cNvPr id="26" name="TextBox 6">
            <a:extLst>
              <a:ext uri="{FF2B5EF4-FFF2-40B4-BE49-F238E27FC236}">
                <a16:creationId xmlns:a16="http://schemas.microsoft.com/office/drawing/2014/main" id="{642F20D7-B8EC-43EE-63B3-18EDC710C9C5}"/>
              </a:ext>
            </a:extLst>
          </p:cNvPr>
          <p:cNvSpPr txBox="1"/>
          <p:nvPr/>
        </p:nvSpPr>
        <p:spPr>
          <a:xfrm>
            <a:off x="2344111" y="3506045"/>
            <a:ext cx="236288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Ziel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C26D0A0D-4BFB-8AC9-1E30-25ECA86BF985}"/>
              </a:ext>
            </a:extLst>
          </p:cNvPr>
          <p:cNvSpPr txBox="1"/>
          <p:nvPr/>
        </p:nvSpPr>
        <p:spPr>
          <a:xfrm>
            <a:off x="6760199" y="5328596"/>
            <a:ext cx="4767602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  <a:cs typeface="Rubik Bold"/>
              </a:rPr>
              <a:t>Ziele</a:t>
            </a:r>
            <a:endParaRPr lang="en-US"/>
          </a:p>
          <a:p>
            <a:pPr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  <a:cs typeface="Rubik Bold"/>
              </a:rPr>
              <a:t> Erreicht</a:t>
            </a:r>
            <a:endParaRPr lang="de-DE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B81FC3CB-1E61-D7FB-6F1E-8E0A1E0D925C}"/>
              </a:ext>
            </a:extLst>
          </p:cNvPr>
          <p:cNvSpPr txBox="1"/>
          <p:nvPr/>
        </p:nvSpPr>
        <p:spPr>
          <a:xfrm>
            <a:off x="12744942" y="5328596"/>
            <a:ext cx="4025368" cy="2470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/>
            <a:r>
              <a:rPr lang="de-DE" sz="2400">
                <a:solidFill>
                  <a:srgbClr val="FFFFFF"/>
                </a:solidFill>
                <a:latin typeface="Rubik"/>
              </a:rPr>
              <a:t>Mehrere Nutzer</a:t>
            </a:r>
            <a:br>
              <a:rPr lang="de-DE" sz="2400">
                <a:solidFill>
                  <a:srgbClr val="FFFFFF"/>
                </a:solidFill>
                <a:latin typeface="Rubik"/>
              </a:rPr>
            </a:br>
            <a:endParaRPr lang="en-US" sz="2400">
              <a:solidFill>
                <a:srgbClr val="FFFFFF"/>
              </a:solidFill>
              <a:latin typeface="Rubik"/>
            </a:endParaRPr>
          </a:p>
          <a:p>
            <a:pPr lvl="1" algn="ctr"/>
            <a:r>
              <a:rPr lang="de-DE" sz="2400">
                <a:solidFill>
                  <a:srgbClr val="FFFFFF"/>
                </a:solidFill>
                <a:latin typeface="Rubik"/>
              </a:rPr>
              <a:t>Vor </a:t>
            </a:r>
            <a:r>
              <a:rPr lang="de-DE" sz="2400" err="1">
                <a:solidFill>
                  <a:srgbClr val="FFFFFF"/>
                </a:solidFill>
                <a:latin typeface="Rubik"/>
              </a:rPr>
              <a:t>DeepHub</a:t>
            </a:r>
            <a:r>
              <a:rPr lang="de-DE" sz="2400">
                <a:solidFill>
                  <a:srgbClr val="FFFFFF"/>
                </a:solidFill>
                <a:latin typeface="Rubik"/>
              </a:rPr>
              <a:t> geschalteter Server mit Nutzer-/ </a:t>
            </a:r>
            <a:r>
              <a:rPr lang="de-DE" sz="2400" err="1">
                <a:solidFill>
                  <a:srgbClr val="FFFFFF"/>
                </a:solidFill>
                <a:latin typeface="Rubik"/>
              </a:rPr>
              <a:t>Loginverwaltung</a:t>
            </a:r>
            <a:endParaRPr lang="de-DE" sz="2400">
              <a:solidFill>
                <a:srgbClr val="FFFFFF"/>
              </a:solidFill>
              <a:latin typeface="Rubik"/>
            </a:endParaRPr>
          </a:p>
          <a:p>
            <a:pPr algn="ctr">
              <a:lnSpc>
                <a:spcPts val="2112"/>
              </a:lnSpc>
            </a:pPr>
            <a:endParaRPr lang="de-DE" sz="1625">
              <a:solidFill>
                <a:srgbClr val="FFFFFF"/>
              </a:solidFill>
              <a:latin typeface="Rubik"/>
              <a:cs typeface="Rubik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3E1CAD89-F7D8-A3DA-A9B8-C9D278B65EB3}"/>
              </a:ext>
            </a:extLst>
          </p:cNvPr>
          <p:cNvSpPr txBox="1"/>
          <p:nvPr/>
        </p:nvSpPr>
        <p:spPr>
          <a:xfrm>
            <a:off x="12788163" y="3506045"/>
            <a:ext cx="3938927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Ausblick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</p:spTree>
    <p:extLst>
      <p:ext uri="{BB962C8B-B14F-4D97-AF65-F5344CB8AC3E}">
        <p14:creationId xmlns:p14="http://schemas.microsoft.com/office/powerpoint/2010/main" val="406803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844853" y="1211285"/>
            <a:ext cx="859829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Rubik Bold"/>
              </a:rPr>
              <a:t>Das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40576" y="7472031"/>
            <a:ext cx="4938640" cy="2406118"/>
            <a:chOff x="0" y="-9525"/>
            <a:chExt cx="6584854" cy="32081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584854" cy="862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u="none">
                  <a:solidFill>
                    <a:srgbClr val="000000"/>
                  </a:solidFill>
                  <a:latin typeface="Rubik Bold"/>
                </a:rPr>
                <a:t>Samir Ahmetovic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41888"/>
              <a:ext cx="6584854" cy="2156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Entwickler</a:t>
              </a:r>
              <a:br>
                <a:rPr lang="en-US" sz="2424">
                  <a:solidFill>
                    <a:srgbClr val="000000"/>
                  </a:solidFill>
                  <a:latin typeface="Rubik"/>
                </a:rPr>
              </a:br>
              <a:r>
                <a:rPr lang="en-US" sz="2424">
                  <a:solidFill>
                    <a:srgbClr val="1D3880"/>
                  </a:solidFill>
                  <a:latin typeface="Rubik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inf20101@lehre.dhbw-Stuttgart.de</a:t>
              </a:r>
              <a:br>
                <a:rPr lang="en-US" sz="2424">
                  <a:solidFill>
                    <a:srgbClr val="000000"/>
                  </a:solidFill>
                  <a:latin typeface="Rubik"/>
                </a:rPr>
              </a:br>
              <a:r>
                <a:rPr lang="en-US" sz="2424" err="1">
                  <a:solidFill>
                    <a:srgbClr val="000000"/>
                  </a:solidFill>
                  <a:latin typeface="Rubik"/>
                </a:rPr>
                <a:t>Matr</a:t>
              </a:r>
              <a:r>
                <a:rPr lang="en-US" sz="2424">
                  <a:solidFill>
                    <a:srgbClr val="000000"/>
                  </a:solidFill>
                  <a:latin typeface="Rubik"/>
                </a:rPr>
                <a:t>.: 6948836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63953" y="7472031"/>
            <a:ext cx="4086705" cy="2407977"/>
            <a:chOff x="0" y="-9525"/>
            <a:chExt cx="5448939" cy="321063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448939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Rubik Bold"/>
                </a:rPr>
                <a:t>Aaron Weis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41888"/>
              <a:ext cx="5448939" cy="2159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00">
                  <a:solidFill>
                    <a:srgbClr val="000000"/>
                  </a:solidFill>
                  <a:latin typeface="Rubik"/>
                </a:rPr>
                <a:t>Entwickler</a:t>
              </a:r>
              <a:br>
                <a:rPr lang="en-US" sz="2400">
                  <a:latin typeface="Rubik"/>
                </a:rPr>
              </a:br>
              <a:r>
                <a:rPr lang="en-US" sz="2400">
                  <a:ea typeface="+mn-lt"/>
                  <a:cs typeface="+mn-lt"/>
                </a:rPr>
                <a:t>inf20169</a:t>
              </a:r>
              <a:r>
                <a:rPr lang="en-US" sz="2400">
                  <a:solidFill>
                    <a:srgbClr val="1D3880"/>
                  </a:solidFill>
                  <a:latin typeface="Rubik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@lehre.dhbw-Stuttgart.de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000000"/>
                  </a:solidFill>
                  <a:latin typeface="Rubik"/>
                </a:rPr>
                <a:t>Matr.: </a:t>
              </a:r>
              <a:r>
                <a:rPr lang="en-US" sz="2400">
                  <a:ea typeface="+mn-lt"/>
                  <a:cs typeface="+mn-lt"/>
                </a:rPr>
                <a:t>9418588</a:t>
              </a:r>
              <a:endParaRPr lang="en-US" sz="2424">
                <a:ea typeface="+mn-lt"/>
                <a:cs typeface="+mn-l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6876" y="7472031"/>
            <a:ext cx="4086705" cy="2407977"/>
            <a:chOff x="0" y="-9525"/>
            <a:chExt cx="5448939" cy="321063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5448939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Rubik Bold"/>
                </a:rPr>
                <a:t>Aaron </a:t>
              </a:r>
              <a:r>
                <a:rPr lang="en-US" sz="4500" u="none" err="1">
                  <a:solidFill>
                    <a:srgbClr val="000000"/>
                  </a:solidFill>
                  <a:latin typeface="Rubik Bold"/>
                </a:rPr>
                <a:t>Kupries</a:t>
              </a:r>
              <a:endParaRPr lang="en-US" sz="4500" u="none">
                <a:solidFill>
                  <a:srgbClr val="000000"/>
                </a:solidFill>
                <a:latin typeface="Rubik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41888"/>
              <a:ext cx="5448939" cy="2159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00">
                  <a:solidFill>
                    <a:srgbClr val="000000"/>
                  </a:solidFill>
                  <a:latin typeface="Rubik"/>
                </a:rPr>
                <a:t>Tester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1D3880"/>
                  </a:solidFill>
                  <a:latin typeface="Rubik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inf20160@lehre.dhbw-Stuttgart.de</a:t>
              </a:r>
              <a:br>
                <a:rPr lang="en-US" sz="2400">
                  <a:latin typeface="Rubik"/>
                </a:rPr>
              </a:br>
              <a:r>
                <a:rPr lang="en-US" sz="2400">
                  <a:solidFill>
                    <a:srgbClr val="000000"/>
                  </a:solidFill>
                  <a:latin typeface="Rubik"/>
                </a:rPr>
                <a:t>Matr.: </a:t>
              </a:r>
              <a:r>
                <a:rPr lang="en-US" sz="2400">
                  <a:ea typeface="+mn-lt"/>
                  <a:cs typeface="+mn-lt"/>
                </a:rPr>
                <a:t>9998294</a:t>
              </a:r>
              <a:endParaRPr lang="en-US"/>
            </a:p>
          </p:txBody>
        </p:sp>
      </p:grpSp>
      <p:pic>
        <p:nvPicPr>
          <p:cNvPr id="28" name="Grafik 27" descr="Ein Bild, das Person, Mann, Wand, Schlips enthält.&#10;&#10;Automatisch generierte Beschreibung">
            <a:extLst>
              <a:ext uri="{FF2B5EF4-FFF2-40B4-BE49-F238E27FC236}">
                <a16:creationId xmlns:a16="http://schemas.microsoft.com/office/drawing/2014/main" id="{1041EEB8-44D1-4BA5-82E8-F69E5BF89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0" y="3764248"/>
            <a:ext cx="2769704" cy="2769704"/>
          </a:xfrm>
          <a:prstGeom prst="roundRect">
            <a:avLst/>
          </a:prstGeom>
        </p:spPr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AC512612-BCB7-45CF-A4BA-7B97EABB8A46}"/>
              </a:ext>
            </a:extLst>
          </p:cNvPr>
          <p:cNvGrpSpPr/>
          <p:nvPr/>
        </p:nvGrpSpPr>
        <p:grpSpPr>
          <a:xfrm>
            <a:off x="13817617" y="7441707"/>
            <a:ext cx="4086705" cy="2405348"/>
            <a:chOff x="0" y="-9525"/>
            <a:chExt cx="5448939" cy="3207134"/>
          </a:xfrm>
        </p:grpSpPr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8F07118E-AC47-4876-B1C2-9D43A110C2F8}"/>
                </a:ext>
              </a:extLst>
            </p:cNvPr>
            <p:cNvSpPr txBox="1"/>
            <p:nvPr/>
          </p:nvSpPr>
          <p:spPr>
            <a:xfrm>
              <a:off x="0" y="-9525"/>
              <a:ext cx="5448939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Rubik Bold"/>
                </a:rPr>
                <a:t>Eric </a:t>
              </a:r>
              <a:r>
                <a:rPr lang="en-US" sz="4500" u="none" err="1">
                  <a:solidFill>
                    <a:srgbClr val="000000"/>
                  </a:solidFill>
                  <a:latin typeface="Rubik Bold"/>
                </a:rPr>
                <a:t>Höfert</a:t>
              </a:r>
              <a:endParaRPr lang="en-US" sz="4500" u="none">
                <a:solidFill>
                  <a:srgbClr val="000000"/>
                </a:solidFill>
                <a:latin typeface="Rubik Bold"/>
              </a:endParaRPr>
            </a:p>
          </p:txBody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836580A4-B95D-4300-BA20-C049155D8DA9}"/>
                </a:ext>
              </a:extLst>
            </p:cNvPr>
            <p:cNvSpPr txBox="1"/>
            <p:nvPr/>
          </p:nvSpPr>
          <p:spPr>
            <a:xfrm>
              <a:off x="0" y="1041888"/>
              <a:ext cx="5448939" cy="215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00" err="1">
                  <a:solidFill>
                    <a:srgbClr val="000000"/>
                  </a:solidFill>
                  <a:latin typeface="Rubik"/>
                  <a:cs typeface="Rubik"/>
                </a:rPr>
                <a:t>Systemarchitekt</a:t>
              </a:r>
              <a:endParaRPr lang="en-US" sz="2400">
                <a:solidFill>
                  <a:srgbClr val="000000"/>
                </a:solidFill>
                <a:latin typeface="Rubik"/>
                <a:cs typeface="Rubik"/>
              </a:endParaRPr>
            </a:p>
            <a:p>
              <a:pPr algn="ctr">
                <a:lnSpc>
                  <a:spcPts val="3152"/>
                </a:lnSpc>
              </a:pPr>
              <a:r>
                <a:rPr lang="en-US" sz="2400">
                  <a:solidFill>
                    <a:srgbClr val="1D3880"/>
                  </a:solidFill>
                  <a:latin typeface="Rubik"/>
                  <a:cs typeface="Rubik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inf20015@lehre.dhbw-stuttgart.de</a:t>
              </a:r>
              <a:br>
                <a:rPr lang="en-US" sz="2400">
                  <a:solidFill>
                    <a:srgbClr val="000000"/>
                  </a:solidFill>
                  <a:latin typeface="Rubik"/>
                  <a:cs typeface="Rubik"/>
                </a:rPr>
              </a:br>
              <a:r>
                <a:rPr lang="en-US" sz="2400" err="1">
                  <a:solidFill>
                    <a:srgbClr val="000000"/>
                  </a:solidFill>
                  <a:latin typeface="Rubik"/>
                </a:rPr>
                <a:t>Matr</a:t>
              </a:r>
              <a:r>
                <a:rPr lang="en-US" sz="2400">
                  <a:solidFill>
                    <a:srgbClr val="000000"/>
                  </a:solidFill>
                  <a:latin typeface="Rubik"/>
                </a:rPr>
                <a:t>.: </a:t>
              </a:r>
              <a:r>
                <a:rPr lang="en-US" sz="2400">
                  <a:solidFill>
                    <a:srgbClr val="000000"/>
                  </a:solidFill>
                  <a:latin typeface="Rubik"/>
                  <a:cs typeface="Rubik"/>
                </a:rPr>
                <a:t>1913329</a:t>
              </a:r>
            </a:p>
          </p:txBody>
        </p:sp>
      </p:grp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5A0CBA3B-3E88-455D-A36C-EF04B587B37D}"/>
              </a:ext>
            </a:extLst>
          </p:cNvPr>
          <p:cNvSpPr/>
          <p:nvPr/>
        </p:nvSpPr>
        <p:spPr>
          <a:xfrm>
            <a:off x="564683" y="3453403"/>
            <a:ext cx="3552705" cy="3410517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pic>
        <p:nvPicPr>
          <p:cNvPr id="42" name="Grafik 41" descr="Ein Bild, das Person, Mann, Wand, Schlips enthält.&#10;&#10;Automatisch generierte Beschreibung">
            <a:extLst>
              <a:ext uri="{FF2B5EF4-FFF2-40B4-BE49-F238E27FC236}">
                <a16:creationId xmlns:a16="http://schemas.microsoft.com/office/drawing/2014/main" id="{06C0FAD6-1796-4186-94F7-7A360663A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1" y="3743485"/>
            <a:ext cx="2800028" cy="2800028"/>
          </a:xfrm>
          <a:prstGeom prst="roundRect">
            <a:avLst/>
          </a:prstGeom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369CF04D-74AC-4A9D-A69F-E195AE42262A}"/>
              </a:ext>
            </a:extLst>
          </p:cNvPr>
          <p:cNvSpPr/>
          <p:nvPr/>
        </p:nvSpPr>
        <p:spPr>
          <a:xfrm>
            <a:off x="5047044" y="3453403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C07F12F1-B24B-4C1E-89F6-99F93D4D8DC7}"/>
              </a:ext>
            </a:extLst>
          </p:cNvPr>
          <p:cNvSpPr/>
          <p:nvPr/>
        </p:nvSpPr>
        <p:spPr>
          <a:xfrm>
            <a:off x="9589967" y="3453402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8E5336C2-E183-4B4B-B159-D4478AF0D173}"/>
              </a:ext>
            </a:extLst>
          </p:cNvPr>
          <p:cNvSpPr/>
          <p:nvPr/>
        </p:nvSpPr>
        <p:spPr>
          <a:xfrm>
            <a:off x="14100708" y="3456263"/>
            <a:ext cx="3520521" cy="3440841"/>
          </a:xfrm>
          <a:prstGeom prst="roundRect">
            <a:avLst/>
          </a:prstGeom>
          <a:solidFill>
            <a:srgbClr val="1D3880"/>
          </a:solidFill>
          <a:ln>
            <a:solidFill>
              <a:srgbClr val="1D3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D3880"/>
              </a:solidFill>
            </a:endParaRPr>
          </a:p>
        </p:txBody>
      </p:sp>
      <p:pic>
        <p:nvPicPr>
          <p:cNvPr id="4" name="Grafik 4" descr="Ein Bild, das Person, Wand, Mann, drinnen enthält.&#10;&#10;Beschreibung automatisch generiert.">
            <a:extLst>
              <a:ext uri="{FF2B5EF4-FFF2-40B4-BE49-F238E27FC236}">
                <a16:creationId xmlns:a16="http://schemas.microsoft.com/office/drawing/2014/main" id="{8372E3D7-E051-01D5-661E-205DBE85B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2936" y="3749851"/>
            <a:ext cx="2157761" cy="277335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1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1" y="489040"/>
              <a:ext cx="7736315" cy="85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  <a:cs typeface="Rubik"/>
                </a:rPr>
                <a:t>Juliette Hild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43258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Projektplanung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41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1976C-3860-75DB-592C-0511F3E4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2" y="3296670"/>
            <a:ext cx="17554636" cy="52584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cs typeface="Calibri"/>
              </a:rPr>
              <a:t>GANTT-Chart</a:t>
            </a:r>
          </a:p>
        </p:txBody>
      </p:sp>
    </p:spTree>
    <p:extLst>
      <p:ext uri="{BB962C8B-B14F-4D97-AF65-F5344CB8AC3E}">
        <p14:creationId xmlns:p14="http://schemas.microsoft.com/office/powerpoint/2010/main" val="350194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cs typeface="Calibri"/>
              </a:rPr>
              <a:t>GANTT-Chart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3A785-3C4E-FD94-EA4E-D01A4462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2" y="3281363"/>
            <a:ext cx="17592736" cy="52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cs typeface="Calibri"/>
              </a:rPr>
              <a:t>GANTT-Chart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032F89-C373-37AA-E024-0AB0CCBB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2" y="3370536"/>
            <a:ext cx="17592736" cy="45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009650"/>
            <a:ext cx="1626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cs typeface="Calibri"/>
              </a:rPr>
              <a:t>Business Case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5DC457-2193-F748-AC8D-4B8A4AAEF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131025"/>
              </p:ext>
            </p:extLst>
          </p:nvPr>
        </p:nvGraphicFramePr>
        <p:xfrm>
          <a:off x="4219743" y="2270324"/>
          <a:ext cx="9886614" cy="700702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295538">
                  <a:extLst>
                    <a:ext uri="{9D8B030D-6E8A-4147-A177-3AD203B41FA5}">
                      <a16:colId xmlns:a16="http://schemas.microsoft.com/office/drawing/2014/main" val="2780316898"/>
                    </a:ext>
                  </a:extLst>
                </a:gridCol>
                <a:gridCol w="3295538">
                  <a:extLst>
                    <a:ext uri="{9D8B030D-6E8A-4147-A177-3AD203B41FA5}">
                      <a16:colId xmlns:a16="http://schemas.microsoft.com/office/drawing/2014/main" val="1955527969"/>
                    </a:ext>
                  </a:extLst>
                </a:gridCol>
                <a:gridCol w="3295538">
                  <a:extLst>
                    <a:ext uri="{9D8B030D-6E8A-4147-A177-3AD203B41FA5}">
                      <a16:colId xmlns:a16="http://schemas.microsoft.com/office/drawing/2014/main" val="1396244327"/>
                    </a:ext>
                  </a:extLst>
                </a:gridCol>
              </a:tblGrid>
              <a:tr h="64033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Work packages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B w="635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Planed Costs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B w="635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Costs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B w="6350">
                      <a:solidFill>
                        <a:schemeClr val="tx1"/>
                      </a:solidFill>
                    </a:lnB>
                    <a:solidFill>
                      <a:srgbClr val="1D3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27818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Analysis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5.240 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4.360 €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250064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Design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1.560 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1.540 €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00630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Coding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4.680 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3.850 €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24318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Test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2.200 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1.760 €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201600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Project management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3.100 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2.510 €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00667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Documents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12.280 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13.040 €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481163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Meetings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6.440 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6.440 €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61838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GitHub organization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4.030 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3.520 €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23612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Presentation</a:t>
                      </a:r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13.300 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dirty="0">
                          <a:effectLst/>
                        </a:rPr>
                        <a:t>13.760 €</a:t>
                      </a: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66976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Calibri"/>
                        </a:rPr>
                        <a:t>Total</a:t>
                      </a:r>
                      <a:endParaRPr lang="en-US" dirty="0"/>
                    </a:p>
                  </a:txBody>
                  <a:tcPr marL="68580" marR="68580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52.830 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50.780 €</a:t>
                      </a:r>
                      <a:endParaRPr lang="en-US"/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419343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Calibri"/>
                        </a:rPr>
                        <a:t>+ Profit (30%)</a:t>
                      </a:r>
                      <a:endParaRPr lang="en-US" dirty="0"/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15.849 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15.234 €</a:t>
                      </a:r>
                      <a:endParaRPr lang="en-US"/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00152"/>
                  </a:ext>
                </a:extLst>
              </a:tr>
              <a:tr h="530558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Offer amount</a:t>
                      </a:r>
                      <a:endParaRPr lang="en-US" dirty="0"/>
                    </a:p>
                  </a:txBody>
                  <a:tcPr marL="68580" marR="68580" marT="0" marB="0"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dirty="0">
                          <a:effectLst/>
                        </a:rPr>
                        <a:t>68.679 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€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Calibri"/>
                        </a:rPr>
                        <a:t>66.014 €</a:t>
                      </a:r>
                      <a:endParaRPr lang="en-US" b="1" dirty="0"/>
                    </a:p>
                  </a:txBody>
                  <a:tcPr marL="68580" marR="68580" marT="0" marB="0">
                    <a:lnL w="6350">
                      <a:solidFill>
                        <a:schemeClr val="tx1"/>
                      </a:solidFill>
                    </a:lnL>
                    <a:lnT w="635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442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46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1196" y="7151258"/>
            <a:ext cx="6185607" cy="1441158"/>
            <a:chOff x="0" y="0"/>
            <a:chExt cx="8247476" cy="1921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47476" cy="1921544"/>
              <a:chOff x="0" y="0"/>
              <a:chExt cx="3030058" cy="7059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30058" cy="705960"/>
              </a:xfrm>
              <a:custGeom>
                <a:avLst/>
                <a:gdLst/>
                <a:ahLst/>
                <a:cxnLst/>
                <a:rect l="l" t="t" r="r" b="b"/>
                <a:pathLst>
                  <a:path w="3030058" h="705960">
                    <a:moveTo>
                      <a:pt x="2905598" y="705960"/>
                    </a:moveTo>
                    <a:lnTo>
                      <a:pt x="124460" y="705960"/>
                    </a:lnTo>
                    <a:cubicBezTo>
                      <a:pt x="55880" y="705960"/>
                      <a:pt x="0" y="650080"/>
                      <a:pt x="0" y="58150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5598" y="0"/>
                    </a:lnTo>
                    <a:cubicBezTo>
                      <a:pt x="2974178" y="0"/>
                      <a:pt x="3030058" y="55880"/>
                      <a:pt x="3030058" y="124460"/>
                    </a:cubicBezTo>
                    <a:lnTo>
                      <a:pt x="3030058" y="581500"/>
                    </a:lnTo>
                    <a:cubicBezTo>
                      <a:pt x="3030058" y="650080"/>
                      <a:pt x="2974178" y="705960"/>
                      <a:pt x="2905598" y="705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55581" y="489040"/>
              <a:ext cx="7736315" cy="85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</a:rPr>
                <a:t>Marcel König</a:t>
              </a:r>
              <a:endParaRPr lang="en-US" sz="3800" u="none">
                <a:solidFill>
                  <a:srgbClr val="FFFFFF"/>
                </a:solidFill>
                <a:latin typeface="Rubik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709" y="4143258"/>
            <a:ext cx="1246058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0"/>
              </a:lnSpc>
              <a:spcBef>
                <a:spcPct val="0"/>
              </a:spcBef>
            </a:pPr>
            <a:r>
              <a:rPr lang="de-DE" sz="7250">
                <a:solidFill>
                  <a:srgbClr val="FFFFFF"/>
                </a:solidFill>
                <a:latin typeface="Rubik Bold"/>
              </a:rPr>
              <a:t>Produktübersicht</a:t>
            </a:r>
            <a:endParaRPr lang="en-US" sz="7250" u="none">
              <a:solidFill>
                <a:srgbClr val="FFFFFF"/>
              </a:solidFill>
              <a:latin typeface="Rubi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193810" y="1682433"/>
            <a:ext cx="3900380" cy="548118"/>
            <a:chOff x="0" y="0"/>
            <a:chExt cx="5200507" cy="7308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824" cy="73082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97198" y="127287"/>
              <a:ext cx="4303309" cy="476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  <a:spcBef>
                  <a:spcPct val="0"/>
                </a:spcBef>
              </a:pP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Omlox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als</a:t>
              </a:r>
              <a:r>
                <a:rPr lang="en-US" sz="2300">
                  <a:solidFill>
                    <a:srgbClr val="FFFFFF"/>
                  </a:solidFill>
                  <a:latin typeface="Rubik Bold"/>
                </a:rPr>
                <a:t> PC-</a:t>
              </a:r>
              <a:r>
                <a:rPr lang="en-US" sz="2300" err="1">
                  <a:solidFill>
                    <a:srgbClr val="FFFFFF"/>
                  </a:solidFill>
                  <a:latin typeface="Rubik Bold"/>
                </a:rPr>
                <a:t>Dienst</a:t>
              </a:r>
              <a:endParaRPr lang="en-US" sz="2300">
                <a:solidFill>
                  <a:srgbClr val="FFFFFF"/>
                </a:solidFill>
                <a:latin typeface="Rubi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8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Custom</PresentationFormat>
  <Paragraphs>246</Paragraphs>
  <Slides>24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Rubik</vt:lpstr>
      <vt:lpstr>Calibri</vt:lpstr>
      <vt:lpstr>Rubik Bold</vt:lpstr>
      <vt:lpstr>Rubik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Hild Juliette (inf20192)</cp:lastModifiedBy>
  <cp:revision>170</cp:revision>
  <dcterms:created xsi:type="dcterms:W3CDTF">2006-08-16T00:00:00Z</dcterms:created>
  <dcterms:modified xsi:type="dcterms:W3CDTF">2022-05-05T14:39:29Z</dcterms:modified>
  <dc:identifier>DAE_QAyHnuM</dc:identifier>
</cp:coreProperties>
</file>